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5"/>
  </p:notesMasterIdLst>
  <p:sldIdLst>
    <p:sldId id="266" r:id="rId5"/>
    <p:sldId id="267" r:id="rId6"/>
    <p:sldId id="25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80" r:id="rId16"/>
    <p:sldId id="276" r:id="rId17"/>
    <p:sldId id="277" r:id="rId18"/>
    <p:sldId id="278" r:id="rId19"/>
    <p:sldId id="281" r:id="rId20"/>
    <p:sldId id="283" r:id="rId21"/>
    <p:sldId id="285" r:id="rId22"/>
    <p:sldId id="286" r:id="rId23"/>
    <p:sldId id="28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13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3/3/2023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7984" y="4166755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FFFF"/>
                </a:solidFill>
                <a:latin typeface="Bahnschrift SemiBold" panose="020B0502040204020203" pitchFamily="34" charset="0"/>
              </a:rPr>
              <a:t>Consumer Goods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2800" dirty="0" err="1" smtClean="0">
                <a:solidFill>
                  <a:srgbClr val="FFFFFF"/>
                </a:solidFill>
                <a:latin typeface="Bahnschrift SemiBold" panose="020B0502040204020203" pitchFamily="34" charset="0"/>
                <a:cs typeface="Aparajita" panose="02020603050405020304" pitchFamily="18" charset="0"/>
              </a:rPr>
              <a:t>Ad_hoc</a:t>
            </a:r>
            <a:r>
              <a:rPr lang="en-US" sz="2800" dirty="0" smtClean="0">
                <a:solidFill>
                  <a:srgbClr val="FFFFFF"/>
                </a:solidFill>
                <a:latin typeface="Bahnschrift SemiBold" panose="020B0502040204020203" pitchFamily="34" charset="0"/>
                <a:cs typeface="Aparajita" panose="02020603050405020304" pitchFamily="18" charset="0"/>
              </a:rPr>
              <a:t> insight</a:t>
            </a:r>
            <a:endParaRPr lang="en-US" sz="2800" dirty="0">
              <a:solidFill>
                <a:srgbClr val="FFFFFF"/>
              </a:solidFill>
              <a:latin typeface="Bahnschrift SemiBold" panose="020B0502040204020203" pitchFamily="34" charset="0"/>
              <a:cs typeface="Aparajita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0087" y="5628878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 smtClean="0">
                <a:solidFill>
                  <a:srgbClr val="FFFFFF"/>
                </a:solidFill>
              </a:rPr>
              <a:t>Presented By:  Sanket Kumar</a:t>
            </a:r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-17584"/>
            <a:ext cx="2955195" cy="10638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2992"/>
            <a:ext cx="1595667" cy="159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8316" y="202223"/>
            <a:ext cx="7007469" cy="589085"/>
          </a:xfrm>
        </p:spPr>
        <p:txBody>
          <a:bodyPr>
            <a:normAutofit/>
          </a:bodyPr>
          <a:lstStyle/>
          <a:p>
            <a:r>
              <a:rPr lang="en-US" sz="3200" u="sng" dirty="0">
                <a:latin typeface="Arial Black" panose="020B0A04020102020204" pitchFamily="34" charset="0"/>
              </a:rPr>
              <a:t>Conversion of Output to Visual </a:t>
            </a:r>
            <a:endParaRPr lang="en-IN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9" t="16290" r="7074" b="11014"/>
          <a:stretch/>
        </p:blipFill>
        <p:spPr>
          <a:xfrm>
            <a:off x="1538655" y="791308"/>
            <a:ext cx="6937130" cy="3446585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-35170"/>
            <a:ext cx="2955195" cy="106387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07527" y="4481707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u="sng" dirty="0">
                <a:latin typeface="Arial Black" panose="020B0A04020102020204" pitchFamily="34" charset="0"/>
              </a:rPr>
              <a:t>INSIGHTS:</a:t>
            </a:r>
          </a:p>
          <a:p>
            <a:endParaRPr lang="en-IN" b="1" u="sng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Based on output result in 2021 every segment, number of unique product increased compared to year 2020.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Accessories Segment increase maximum number of unique product(34) that is 38.20% increment.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Networking Segment increase minimum number of unique product(3) that is 3.37% increment.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8327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4693" y="173647"/>
            <a:ext cx="6866792" cy="450607"/>
          </a:xfrm>
        </p:spPr>
        <p:txBody>
          <a:bodyPr>
            <a:normAutofit fontScale="90000"/>
          </a:bodyPr>
          <a:lstStyle/>
          <a:p>
            <a:r>
              <a:rPr lang="en-IN" sz="2000" u="sng" dirty="0" smtClean="0">
                <a:latin typeface="Arial Black" panose="020B0A04020102020204" pitchFamily="34" charset="0"/>
              </a:rPr>
              <a:t>Products With Highest &amp; Lowest Manufacturing Cost</a:t>
            </a:r>
            <a:endParaRPr lang="en-IN" sz="2000" u="sng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3201" y="1272735"/>
            <a:ext cx="9601200" cy="177819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Get the products that have the highest and lowest manufacturing costs. The final output should contain these fields, </a:t>
            </a:r>
            <a:endParaRPr lang="en-US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product_code</a:t>
            </a: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manufacturing_cost</a:t>
            </a:r>
            <a:endParaRPr lang="en-IN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-35170"/>
            <a:ext cx="2955195" cy="106387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23546" y="791308"/>
            <a:ext cx="15679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/>
              <a:t>Question </a:t>
            </a:r>
            <a:r>
              <a:rPr lang="en-IN" b="1" dirty="0" smtClean="0"/>
              <a:t>5: </a:t>
            </a:r>
            <a:endParaRPr lang="en-IN" b="1" dirty="0"/>
          </a:p>
          <a:p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832338" y="3209192"/>
            <a:ext cx="17262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/>
              <a:t>Output: </a:t>
            </a:r>
            <a:endParaRPr lang="en-IN" b="1" dirty="0"/>
          </a:p>
          <a:p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08" t="38539" r="55157" b="47009"/>
          <a:stretch/>
        </p:blipFill>
        <p:spPr>
          <a:xfrm>
            <a:off x="1895716" y="3699412"/>
            <a:ext cx="7154574" cy="211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514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616" y="197827"/>
            <a:ext cx="7350369" cy="1138604"/>
          </a:xfrm>
        </p:spPr>
        <p:txBody>
          <a:bodyPr>
            <a:normAutofit/>
          </a:bodyPr>
          <a:lstStyle/>
          <a:p>
            <a:r>
              <a:rPr lang="en-US" sz="3200" u="sng" dirty="0">
                <a:latin typeface="Arial Black" panose="020B0A04020102020204" pitchFamily="34" charset="0"/>
              </a:rPr>
              <a:t>Conversion of Output to Visual </a:t>
            </a:r>
            <a:endParaRPr lang="en-IN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193" y="967154"/>
            <a:ext cx="6218176" cy="3596054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4"/>
            <a:ext cx="1046285" cy="10462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-35170"/>
            <a:ext cx="2955195" cy="106387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905001" y="4796052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u="sng" dirty="0">
                <a:latin typeface="Arial Black" panose="020B0A04020102020204" pitchFamily="34" charset="0"/>
              </a:rPr>
              <a:t>INSIGHTS:</a:t>
            </a:r>
          </a:p>
          <a:p>
            <a:endParaRPr lang="en-IN" b="1" u="sng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 “AQ Home </a:t>
            </a:r>
            <a:r>
              <a:rPr lang="en-IN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Allin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 Gen 2” has maximum manufacturing cost of 240.54 unit.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 “AQ Master wired x1 Ms” has minimum manufacturing cost of 0.90 unit.</a:t>
            </a:r>
          </a:p>
          <a:p>
            <a:r>
              <a:rPr lang="en-IN" b="1" u="sng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NOTE: </a:t>
            </a:r>
            <a:r>
              <a:rPr lang="en-IN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cost unit in not given here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1268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6285" y="96716"/>
            <a:ext cx="8062546" cy="931984"/>
          </a:xfrm>
        </p:spPr>
        <p:txBody>
          <a:bodyPr>
            <a:normAutofit/>
          </a:bodyPr>
          <a:lstStyle/>
          <a:p>
            <a:r>
              <a:rPr lang="en-IN" sz="2000" u="sng" dirty="0" smtClean="0">
                <a:latin typeface="Arial Black" panose="020B0A04020102020204" pitchFamily="34" charset="0"/>
              </a:rPr>
              <a:t>Top 5 customer with average high </a:t>
            </a:r>
            <a:r>
              <a:rPr lang="en-IN" sz="2000" u="sng" dirty="0" err="1" smtClean="0">
                <a:latin typeface="Arial Black" panose="020B0A04020102020204" pitchFamily="34" charset="0"/>
              </a:rPr>
              <a:t>pre_invoice_discount_pct</a:t>
            </a:r>
            <a:r>
              <a:rPr lang="en-IN" sz="2000" u="sng" dirty="0" smtClean="0">
                <a:latin typeface="Arial Black" panose="020B0A04020102020204" pitchFamily="34" charset="0"/>
              </a:rPr>
              <a:t> in 2021 and the </a:t>
            </a:r>
            <a:r>
              <a:rPr lang="en-IN" sz="2000" u="sng" dirty="0">
                <a:latin typeface="Arial Black" panose="020B0A04020102020204" pitchFamily="34" charset="0"/>
              </a:rPr>
              <a:t>I</a:t>
            </a:r>
            <a:r>
              <a:rPr lang="en-IN" sz="2000" u="sng" dirty="0" smtClean="0">
                <a:latin typeface="Arial Black" panose="020B0A04020102020204" pitchFamily="34" charset="0"/>
              </a:rPr>
              <a:t>ndian market.</a:t>
            </a:r>
            <a:endParaRPr lang="en-IN" sz="2000" u="sng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9184" y="1255102"/>
            <a:ext cx="9601200" cy="207938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Generate a report which contains the top 5 customers who received an average high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pre_invoice_discount_pct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the fiscal year 2021 and in the Indian market. The final output contains these fields, </a:t>
            </a:r>
            <a:endParaRPr lang="en-US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customer_code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average_discount_percentage</a:t>
            </a:r>
            <a:endParaRPr lang="en-IN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-35170"/>
            <a:ext cx="2955195" cy="10638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46285" y="87258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dirty="0"/>
              <a:t>Question </a:t>
            </a:r>
            <a:r>
              <a:rPr lang="en-IN" b="1" dirty="0" smtClean="0"/>
              <a:t>6: </a:t>
            </a:r>
            <a:endParaRPr lang="en-IN" b="1" dirty="0"/>
          </a:p>
          <a:p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1107832" y="3334483"/>
            <a:ext cx="11547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/>
              <a:t>Output: </a:t>
            </a:r>
            <a:endParaRPr lang="en-IN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08" t="38539" r="60577" b="41881"/>
          <a:stretch/>
        </p:blipFill>
        <p:spPr>
          <a:xfrm>
            <a:off x="2275744" y="3877407"/>
            <a:ext cx="5013850" cy="2497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10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46" t="-689" r="2924" b="689"/>
          <a:stretch/>
        </p:blipFill>
        <p:spPr>
          <a:xfrm>
            <a:off x="1811214" y="672697"/>
            <a:ext cx="5863557" cy="382596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-35170"/>
            <a:ext cx="2955195" cy="10638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371600" y="0"/>
            <a:ext cx="72039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u="sng" dirty="0" smtClean="0">
                <a:latin typeface="Arial Black" panose="020B0A04020102020204" pitchFamily="34" charset="0"/>
              </a:rPr>
              <a:t>Conversion of Output to Visual </a:t>
            </a:r>
            <a:endParaRPr lang="en-IN" sz="3200" dirty="0"/>
          </a:p>
        </p:txBody>
      </p:sp>
      <p:sp>
        <p:nvSpPr>
          <p:cNvPr id="8" name="Rectangle 7"/>
          <p:cNvSpPr/>
          <p:nvPr/>
        </p:nvSpPr>
        <p:spPr>
          <a:xfrm>
            <a:off x="1811214" y="4664167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u="sng" dirty="0">
                <a:latin typeface="Arial Black" panose="020B0A04020102020204" pitchFamily="34" charset="0"/>
              </a:rPr>
              <a:t>INSIGHTS:</a:t>
            </a:r>
          </a:p>
          <a:p>
            <a:endParaRPr lang="en-IN" b="1" u="sng" dirty="0" smtClean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Amazon, </a:t>
            </a:r>
            <a:r>
              <a:rPr lang="en-IN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Croma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Ezone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Flipkart and </a:t>
            </a:r>
            <a:r>
              <a:rPr lang="en-IN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Viveks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are the top 5 customers with high average discount in INDIA in Fiscal Year 2021.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Above result order by customers name.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80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564" y="61545"/>
            <a:ext cx="8414240" cy="870440"/>
          </a:xfrm>
        </p:spPr>
        <p:txBody>
          <a:bodyPr>
            <a:normAutofit/>
          </a:bodyPr>
          <a:lstStyle/>
          <a:p>
            <a:r>
              <a:rPr lang="en-IN" sz="2000" u="sng" dirty="0" smtClean="0">
                <a:latin typeface="Arial Black" panose="020B0A04020102020204" pitchFamily="34" charset="0"/>
              </a:rPr>
              <a:t>Gross sales amount for the customer of “</a:t>
            </a:r>
            <a:r>
              <a:rPr lang="en-IN" sz="2000" u="sng" dirty="0" err="1" smtClean="0">
                <a:latin typeface="Arial Black" panose="020B0A04020102020204" pitchFamily="34" charset="0"/>
              </a:rPr>
              <a:t>Atliq</a:t>
            </a:r>
            <a:r>
              <a:rPr lang="en-IN" sz="2000" u="sng" dirty="0" smtClean="0">
                <a:latin typeface="Arial Black" panose="020B0A04020102020204" pitchFamily="34" charset="0"/>
              </a:rPr>
              <a:t> Exclusive” for each month.</a:t>
            </a:r>
            <a:endParaRPr lang="en-IN" sz="2000" u="sng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3878" y="1291492"/>
            <a:ext cx="9601200" cy="214962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9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Get the complete report of the Gross sales amount for the customer “</a:t>
            </a:r>
            <a:r>
              <a:rPr lang="en-US" sz="19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Atliq</a:t>
            </a:r>
            <a:r>
              <a:rPr lang="en-US" sz="19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Exclusive” for each month. This analysis helps to get an idea of low and high-performing months and take strategic decisions. The final report contains these columns: </a:t>
            </a:r>
            <a:endParaRPr lang="en-US" sz="1900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Month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Year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Gross </a:t>
            </a:r>
            <a:r>
              <a:rPr lang="en-US" sz="19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sales Amount</a:t>
            </a:r>
            <a:endParaRPr lang="en-IN" sz="19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-35170"/>
            <a:ext cx="2955195" cy="10638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36864" y="836931"/>
            <a:ext cx="16119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/>
              <a:t>Question </a:t>
            </a:r>
            <a:r>
              <a:rPr lang="en-IN" b="1" dirty="0" smtClean="0"/>
              <a:t>7: </a:t>
            </a:r>
            <a:endParaRPr lang="en-IN" b="1" dirty="0"/>
          </a:p>
          <a:p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6810845" y="2420227"/>
            <a:ext cx="16470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/>
              <a:t>Output: </a:t>
            </a:r>
            <a:endParaRPr lang="en-IN" b="1" dirty="0"/>
          </a:p>
          <a:p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6" t="31690" r="66073" b="12427"/>
          <a:stretch/>
        </p:blipFill>
        <p:spPr>
          <a:xfrm>
            <a:off x="8138220" y="2420227"/>
            <a:ext cx="3572743" cy="412124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253878" y="4569848"/>
            <a:ext cx="609306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u="sng" dirty="0">
                <a:latin typeface="Arial Black" panose="020B0A04020102020204" pitchFamily="34" charset="0"/>
              </a:rPr>
              <a:t>INSIGHTS:</a:t>
            </a:r>
          </a:p>
          <a:p>
            <a:endParaRPr lang="en-IN" b="1" u="sng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November 2020 has maximum </a:t>
            </a:r>
            <a:r>
              <a:rPr lang="en-IN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gross_sales_amount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the Lowest sales was in march 2020.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32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4546" y="1169377"/>
            <a:ext cx="9601200" cy="15034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which quarter of 2020, got the maximum </a:t>
            </a:r>
            <a:r>
              <a:rPr lang="en-US" sz="19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total_sold_quantity</a:t>
            </a:r>
            <a:r>
              <a:rPr lang="en-US" sz="19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 The final output contains these fields sorted by the </a:t>
            </a:r>
            <a:endParaRPr lang="en-US" sz="1900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9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total_sold_quantity</a:t>
            </a:r>
            <a:endParaRPr lang="en-US" sz="1900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9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Quarter </a:t>
            </a:r>
            <a:r>
              <a:rPr lang="en-US" sz="19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total_sold_quantity</a:t>
            </a:r>
            <a:endParaRPr lang="en-IN" sz="19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-35170"/>
            <a:ext cx="2955195" cy="10638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705706" y="127433"/>
            <a:ext cx="68492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u="sng" dirty="0">
                <a:latin typeface="Arial Black" panose="020B0A04020102020204" pitchFamily="34" charset="0"/>
              </a:rPr>
              <a:t>Quarterly Maximum Sold Quantity in </a:t>
            </a:r>
            <a:r>
              <a:rPr lang="en-IN" u="sng" dirty="0" err="1" smtClean="0">
                <a:latin typeface="Arial Black" panose="020B0A04020102020204" pitchFamily="34" charset="0"/>
              </a:rPr>
              <a:t>fisal_year</a:t>
            </a:r>
            <a:r>
              <a:rPr lang="en-IN" u="sng" dirty="0">
                <a:latin typeface="Arial Black" panose="020B0A04020102020204" pitchFamily="34" charset="0"/>
              </a:rPr>
              <a:t> </a:t>
            </a:r>
            <a:r>
              <a:rPr lang="en-IN" u="sng" dirty="0" smtClean="0">
                <a:latin typeface="Arial Black" panose="020B0A04020102020204" pitchFamily="34" charset="0"/>
              </a:rPr>
              <a:t>2020</a:t>
            </a:r>
            <a:endParaRPr lang="en-IN" u="sng" dirty="0">
              <a:latin typeface="Arial Black" panose="020B0A040201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20262" y="7055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dirty="0"/>
              <a:t>Question </a:t>
            </a:r>
            <a:r>
              <a:rPr lang="en-IN" b="1" dirty="0" smtClean="0"/>
              <a:t>8: </a:t>
            </a:r>
            <a:endParaRPr lang="en-IN" b="1" dirty="0"/>
          </a:p>
          <a:p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999392" y="313670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dirty="0" smtClean="0"/>
              <a:t>Output: </a:t>
            </a:r>
            <a:endParaRPr lang="en-IN" b="1" dirty="0"/>
          </a:p>
          <a:p>
            <a:endParaRPr lang="en-IN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3" t="42424" r="68269" b="41414"/>
          <a:stretch/>
        </p:blipFill>
        <p:spPr>
          <a:xfrm>
            <a:off x="2031021" y="3484979"/>
            <a:ext cx="3123937" cy="194544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849814" y="4611386"/>
            <a:ext cx="66000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u="sng" dirty="0">
                <a:latin typeface="Arial Black" panose="020B0A04020102020204" pitchFamily="34" charset="0"/>
              </a:rPr>
              <a:t>INSIGHTS:</a:t>
            </a:r>
          </a:p>
          <a:p>
            <a:endParaRPr lang="en-IN" b="1" u="sng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Quarters 1 number of product sold maximum whereas in Quarter 3 minimum 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827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5" y="0"/>
            <a:ext cx="2955195" cy="106387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204546" y="1169377"/>
            <a:ext cx="9601200" cy="2145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9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Which channel helped to bring more gross sales in the fiscal year 2021 and the percentage of contribution? The final output contains these fields, </a:t>
            </a:r>
            <a:endParaRPr lang="en-US" sz="1900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channel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gross_sales_mln</a:t>
            </a:r>
            <a:r>
              <a:rPr lang="en-US" sz="19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percentage </a:t>
            </a:r>
            <a:endParaRPr lang="en-IN" sz="19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705706" y="127433"/>
            <a:ext cx="68492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u="sng" dirty="0">
                <a:latin typeface="Arial Black" panose="020B0A04020102020204" pitchFamily="34" charset="0"/>
              </a:rPr>
              <a:t>Quarterly Maximum Sold Quantity in </a:t>
            </a:r>
            <a:r>
              <a:rPr lang="en-IN" u="sng" dirty="0" err="1" smtClean="0">
                <a:latin typeface="Arial Black" panose="020B0A04020102020204" pitchFamily="34" charset="0"/>
              </a:rPr>
              <a:t>fisal_year</a:t>
            </a:r>
            <a:r>
              <a:rPr lang="en-IN" u="sng" dirty="0">
                <a:latin typeface="Arial Black" panose="020B0A04020102020204" pitchFamily="34" charset="0"/>
              </a:rPr>
              <a:t> </a:t>
            </a:r>
            <a:r>
              <a:rPr lang="en-IN" u="sng" dirty="0" smtClean="0">
                <a:latin typeface="Arial Black" panose="020B0A04020102020204" pitchFamily="34" charset="0"/>
              </a:rPr>
              <a:t>2020</a:t>
            </a:r>
            <a:endParaRPr lang="en-IN" u="sng" dirty="0">
              <a:latin typeface="Arial Black" panose="020B0A040201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20262" y="7055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dirty="0"/>
              <a:t>Question 9</a:t>
            </a:r>
            <a:r>
              <a:rPr lang="en-IN" b="1" dirty="0" smtClean="0"/>
              <a:t>: </a:t>
            </a:r>
            <a:endParaRPr lang="en-IN" b="1" dirty="0"/>
          </a:p>
          <a:p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920262" y="353235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dirty="0" smtClean="0"/>
              <a:t>Output: </a:t>
            </a:r>
            <a:endParaRPr lang="en-IN" b="1" dirty="0"/>
          </a:p>
          <a:p>
            <a:endParaRPr lang="en-IN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93" t="42424" r="64442" b="43123"/>
          <a:stretch/>
        </p:blipFill>
        <p:spPr>
          <a:xfrm>
            <a:off x="1529860" y="3958883"/>
            <a:ext cx="4187390" cy="192785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326848" y="5073051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u="sng" dirty="0">
                <a:latin typeface="Arial Black" panose="020B0A04020102020204" pitchFamily="34" charset="0"/>
              </a:rPr>
              <a:t>INSIGHTS</a:t>
            </a:r>
            <a:r>
              <a:rPr lang="en-IN" b="1" u="sng" dirty="0" smtClean="0">
                <a:latin typeface="Arial Black" panose="020B0A04020102020204" pitchFamily="34" charset="0"/>
              </a:rPr>
              <a:t>:</a:t>
            </a:r>
          </a:p>
          <a:p>
            <a:endParaRPr lang="en-IN" b="1" u="sng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Channel Retailer cover around ¾ Gross sales in 2021.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Distributor cover least amount of sales in fiscal year 2021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IN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0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-35170"/>
            <a:ext cx="2955195" cy="10638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5" y="0"/>
            <a:ext cx="2955195" cy="106387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204546" y="1169377"/>
            <a:ext cx="9601200" cy="27783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Get the Top 3 products in each division that have a high </a:t>
            </a:r>
            <a:r>
              <a:rPr lang="en-US" sz="18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total_sold_quantity</a:t>
            </a:r>
            <a:r>
              <a:rPr lang="en-US" sz="18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 the </a:t>
            </a:r>
            <a:r>
              <a:rPr lang="en-US" sz="18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fiscal_year</a:t>
            </a:r>
            <a:r>
              <a:rPr lang="en-US" sz="18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2021? The final output contains these fields, </a:t>
            </a:r>
            <a:endParaRPr lang="en-US" sz="1800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Division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product_code</a:t>
            </a:r>
            <a:endParaRPr lang="en-US" sz="1800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 </a:t>
            </a:r>
            <a:endParaRPr lang="en-IN" sz="1800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total_sold_quantity</a:t>
            </a:r>
            <a:endParaRPr lang="en-IN" sz="18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rank_order</a:t>
            </a:r>
            <a:endParaRPr lang="en-IN" sz="19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705706" y="127433"/>
            <a:ext cx="68492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u="sng" dirty="0">
                <a:latin typeface="Arial Black" panose="020B0A04020102020204" pitchFamily="34" charset="0"/>
              </a:rPr>
              <a:t>Quarterly Maximum Sold Quantity in </a:t>
            </a:r>
            <a:r>
              <a:rPr lang="en-IN" u="sng" dirty="0" err="1" smtClean="0">
                <a:latin typeface="Arial Black" panose="020B0A04020102020204" pitchFamily="34" charset="0"/>
              </a:rPr>
              <a:t>fisal_year</a:t>
            </a:r>
            <a:r>
              <a:rPr lang="en-IN" u="sng" dirty="0">
                <a:latin typeface="Arial Black" panose="020B0A04020102020204" pitchFamily="34" charset="0"/>
              </a:rPr>
              <a:t> </a:t>
            </a:r>
            <a:r>
              <a:rPr lang="en-IN" u="sng" dirty="0" smtClean="0">
                <a:latin typeface="Arial Black" panose="020B0A04020102020204" pitchFamily="34" charset="0"/>
              </a:rPr>
              <a:t>2020</a:t>
            </a:r>
            <a:endParaRPr lang="en-IN" u="sng" dirty="0">
              <a:latin typeface="Arial Black" panose="020B0A040201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20262" y="7055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dirty="0"/>
              <a:t>Question </a:t>
            </a:r>
            <a:r>
              <a:rPr lang="en-IN" b="1" dirty="0" smtClean="0"/>
              <a:t>10: </a:t>
            </a:r>
            <a:endParaRPr lang="en-IN" b="1" dirty="0"/>
          </a:p>
          <a:p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920262" y="389050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dirty="0" smtClean="0"/>
              <a:t>Output: </a:t>
            </a:r>
            <a:endParaRPr lang="en-IN" b="1" dirty="0"/>
          </a:p>
          <a:p>
            <a:endParaRPr lang="en-IN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5" t="42269" r="48514" b="30692"/>
          <a:stretch/>
        </p:blipFill>
        <p:spPr>
          <a:xfrm>
            <a:off x="1993514" y="4213665"/>
            <a:ext cx="5094017" cy="227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4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1415" y="87923"/>
            <a:ext cx="3604846" cy="940777"/>
          </a:xfrm>
        </p:spPr>
        <p:txBody>
          <a:bodyPr>
            <a:normAutofit/>
          </a:bodyPr>
          <a:lstStyle/>
          <a:p>
            <a:r>
              <a:rPr lang="en-IN" sz="3200" u="sng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Final Report</a:t>
            </a:r>
            <a:endParaRPr lang="en-IN" sz="3200" u="sng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599" y="1178168"/>
            <a:ext cx="8431823" cy="560949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APAC Region total 8 markets where customer is </a:t>
            </a:r>
            <a:r>
              <a:rPr lang="en-IN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Atiq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-Exclusive.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Unique product increase by 36.33% in year of 2021 as compare to 2020.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Notebook segment has maximum unique product.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Networking segment has minimum unique product.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Every segment number of unique product is increased as compare to 2020.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 “AQ Home </a:t>
            </a:r>
            <a:r>
              <a:rPr lang="en-IN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Allin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 Gen 2” 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has 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maximum manufacturing 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cost price.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 “AQ Master wired x1 Ms” has minimum manufacturing cost price.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Amazon, </a:t>
            </a:r>
            <a:r>
              <a:rPr lang="en-IN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Croma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Ezone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Flipkart and </a:t>
            </a:r>
            <a:r>
              <a:rPr lang="en-IN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Viveks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are the top 5 customers with high average discount in INDIA in Fiscal Year 2021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5" y="0"/>
            <a:ext cx="2955195" cy="10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53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57" y="1037492"/>
            <a:ext cx="9522069" cy="896815"/>
          </a:xfrm>
        </p:spPr>
        <p:txBody>
          <a:bodyPr>
            <a:normAutofit/>
          </a:bodyPr>
          <a:lstStyle/>
          <a:p>
            <a:pPr algn="ctr"/>
            <a:r>
              <a:rPr lang="en-IN" sz="4000" u="sng" dirty="0" err="1" smtClean="0">
                <a:latin typeface="Arial Black" panose="020B0A04020102020204" pitchFamily="34" charset="0"/>
              </a:rPr>
              <a:t>Atliq</a:t>
            </a:r>
            <a:r>
              <a:rPr lang="en-IN" sz="4000" u="sng" dirty="0" smtClean="0">
                <a:latin typeface="Arial Black" panose="020B0A04020102020204" pitchFamily="34" charset="0"/>
              </a:rPr>
              <a:t> Hardware</a:t>
            </a:r>
            <a:endParaRPr lang="en-IN" sz="4000" u="sng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8507" y="2048607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Arial Black" panose="020B0A04020102020204" pitchFamily="34" charset="0"/>
              </a:rPr>
              <a:t>ABOUT:</a:t>
            </a:r>
          </a:p>
          <a:p>
            <a:pPr marL="0" indent="0">
              <a:buNone/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i="1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Atliq</a:t>
            </a: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i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Hardwares</a:t>
            </a: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(imaginary company) is one of the leading computer hardware </a:t>
            </a:r>
            <a:r>
              <a:rPr lang="en-US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producers </a:t>
            </a: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India and well expanded in other countries too.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marL="0" indent="0">
              <a:buNone/>
            </a:pPr>
            <a:r>
              <a:rPr lang="en-US" dirty="0" smtClean="0">
                <a:latin typeface="Arial Black" panose="020B0A04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PROBLEM: </a:t>
            </a:r>
          </a:p>
          <a:p>
            <a:pPr marL="530352" lvl="1" indent="0">
              <a:buNone/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management noticed that they do not get enough insights to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make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quick and smart data-informed decisions. They want to expand their data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analytics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team by adding several junior data analysts. Tony Sharma, their data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analytics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director wanted to hire someone who is good at both tech and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soft skills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Hence, he decided to conduct a SQL challenge which will help him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both the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skills.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0"/>
            <a:ext cx="2955195" cy="10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23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4" y="105606"/>
            <a:ext cx="9612971" cy="2852737"/>
          </a:xfrm>
        </p:spPr>
        <p:txBody>
          <a:bodyPr/>
          <a:lstStyle/>
          <a:p>
            <a:r>
              <a:rPr lang="en-IN" dirty="0" smtClean="0"/>
              <a:t>Thankyou			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302" y="5104351"/>
            <a:ext cx="9612971" cy="1143324"/>
          </a:xfrm>
        </p:spPr>
        <p:txBody>
          <a:bodyPr/>
          <a:lstStyle/>
          <a:p>
            <a:r>
              <a:rPr lang="en-IN" dirty="0" smtClean="0"/>
              <a:t>Sanket Kumar!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3468078" cy="12485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4790" y="4844562"/>
            <a:ext cx="2013438" cy="201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991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607" y="465994"/>
            <a:ext cx="8194431" cy="483576"/>
          </a:xfrm>
        </p:spPr>
        <p:txBody>
          <a:bodyPr>
            <a:noAutofit/>
          </a:bodyPr>
          <a:lstStyle/>
          <a:p>
            <a:r>
              <a:rPr lang="en-US" sz="2400" u="sng" dirty="0" smtClean="0">
                <a:latin typeface="Arial Black" panose="020B0A04020102020204" pitchFamily="34" charset="0"/>
              </a:rPr>
              <a:t>List of Market of </a:t>
            </a:r>
            <a:r>
              <a:rPr lang="en-US" sz="2400" u="sng" dirty="0" err="1" smtClean="0">
                <a:latin typeface="Arial Black" panose="020B0A04020102020204" pitchFamily="34" charset="0"/>
              </a:rPr>
              <a:t>Atliq</a:t>
            </a:r>
            <a:r>
              <a:rPr lang="en-US" sz="2400" u="sng" dirty="0" smtClean="0">
                <a:latin typeface="Arial Black" panose="020B0A04020102020204" pitchFamily="34" charset="0"/>
              </a:rPr>
              <a:t> </a:t>
            </a:r>
            <a:r>
              <a:rPr lang="en-US" sz="2400" u="sng" dirty="0" err="1" smtClean="0">
                <a:latin typeface="Arial Black" panose="020B0A04020102020204" pitchFamily="34" charset="0"/>
              </a:rPr>
              <a:t>Exlusive</a:t>
            </a:r>
            <a:r>
              <a:rPr lang="en-US" sz="2400" u="sng" dirty="0" smtClean="0">
                <a:latin typeface="Arial Black" panose="020B0A04020102020204" pitchFamily="34" charset="0"/>
              </a:rPr>
              <a:t> in APAC Region</a:t>
            </a:r>
            <a:endParaRPr lang="en-US" sz="2400" u="sng" dirty="0">
              <a:latin typeface="Arial Black" panose="020B0A040201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6285" y="1305878"/>
            <a:ext cx="14507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/>
              <a:t>Question 1: </a:t>
            </a:r>
            <a:endParaRPr lang="en-IN" sz="2000" b="1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125414" y="1899138"/>
            <a:ext cx="8484579" cy="71217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Provide the list of markets in which customer "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Atliq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Exclusive" operates its business in the APAC region.</a:t>
            </a:r>
            <a:endParaRPr lang="en-IN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46285" y="2655556"/>
            <a:ext cx="11342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 smtClean="0"/>
              <a:t>Output:</a:t>
            </a:r>
            <a:endParaRPr lang="en-IN" sz="200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1" t="48329" r="74362" b="25564"/>
          <a:stretch/>
        </p:blipFill>
        <p:spPr>
          <a:xfrm>
            <a:off x="2074985" y="3054821"/>
            <a:ext cx="1608993" cy="346552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0916" y="0"/>
            <a:ext cx="2955195" cy="10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US" sz="3200" u="sng" dirty="0">
                <a:latin typeface="Arial Black" panose="020B0A04020102020204" pitchFamily="34" charset="0"/>
              </a:rPr>
              <a:t>Conversion of Output to </a:t>
            </a:r>
            <a:r>
              <a:rPr lang="en-US" sz="3200" u="sng" dirty="0" smtClean="0">
                <a:latin typeface="Arial Black" panose="020B0A04020102020204" pitchFamily="34" charset="0"/>
              </a:rPr>
              <a:t>Visual </a:t>
            </a:r>
            <a:endParaRPr lang="en-IN" sz="3200" u="sng" dirty="0">
              <a:latin typeface="Arial Black" panose="020B0A04020102020204" pitchFamily="34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569" y="632956"/>
            <a:ext cx="6839671" cy="425168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0"/>
            <a:ext cx="2955195" cy="10638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74175" y="4884644"/>
            <a:ext cx="84083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 smtClean="0">
                <a:latin typeface="Arial Black" panose="020B0A04020102020204" pitchFamily="34" charset="0"/>
              </a:rPr>
              <a:t>INSIGHTS:</a:t>
            </a:r>
          </a:p>
          <a:p>
            <a:endParaRPr lang="en-IN" b="1" u="sng" dirty="0" smtClean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Atliq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producers 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computer 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hardware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India and well expanded in other countries too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But  </a:t>
            </a:r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Atliq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Exclusive customer operates its business in the APAC region in only 8 Market and that markets are: Australia, Bangladesh, India, Indonesia, Japan, </a:t>
            </a:r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Newzealand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Philippines, and South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Korea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36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0302" y="195630"/>
            <a:ext cx="8303360" cy="525339"/>
          </a:xfrm>
        </p:spPr>
        <p:txBody>
          <a:bodyPr>
            <a:normAutofit/>
          </a:bodyPr>
          <a:lstStyle/>
          <a:p>
            <a:r>
              <a:rPr lang="en-IN" sz="2000" u="sng" dirty="0" smtClean="0">
                <a:latin typeface="Arial Black" panose="020B0A04020102020204" pitchFamily="34" charset="0"/>
              </a:rPr>
              <a:t>Percentage of Unique product increase in 2021 over 2020</a:t>
            </a:r>
            <a:endParaRPr lang="en-IN" sz="2000" u="sng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815" y="1367300"/>
            <a:ext cx="9082454" cy="173638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the percentage of unique product increase in 2021 vs. 2020? The final output contains these fields, </a:t>
            </a:r>
            <a:endParaRPr lang="en-US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unique_products_2020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unique_products_2021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percentage_chg</a:t>
            </a:r>
            <a:endParaRPr lang="en-IN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17901"/>
            <a:ext cx="2955195" cy="106387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70302" y="923193"/>
            <a:ext cx="14243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Question </a:t>
            </a:r>
            <a:r>
              <a:rPr lang="en-IN" b="1" dirty="0" smtClean="0"/>
              <a:t>2: </a:t>
            </a:r>
            <a:endParaRPr lang="en-IN" b="1" dirty="0"/>
          </a:p>
          <a:p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896815" y="3101532"/>
            <a:ext cx="14448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/>
              <a:t>Output: </a:t>
            </a:r>
            <a:endParaRPr lang="en-IN" b="1" dirty="0"/>
          </a:p>
          <a:p>
            <a:endParaRPr lang="en-IN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3" t="38850" r="56829" b="51515"/>
          <a:stretch/>
        </p:blipFill>
        <p:spPr>
          <a:xfrm>
            <a:off x="1779397" y="3547791"/>
            <a:ext cx="7317289" cy="1523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548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9524" y="0"/>
            <a:ext cx="9601200" cy="1485900"/>
          </a:xfrm>
        </p:spPr>
        <p:txBody>
          <a:bodyPr>
            <a:normAutofit/>
          </a:bodyPr>
          <a:lstStyle/>
          <a:p>
            <a:r>
              <a:rPr lang="en-US" sz="3200" u="sng" dirty="0">
                <a:latin typeface="Arial Black" panose="020B0A04020102020204" pitchFamily="34" charset="0"/>
              </a:rPr>
              <a:t>Conversion of Output to Visual </a:t>
            </a:r>
            <a:endParaRPr lang="en-IN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591" y="1037493"/>
            <a:ext cx="6013939" cy="3477522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0"/>
            <a:ext cx="2955195" cy="10638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837591" y="4811460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u="sng" dirty="0">
                <a:latin typeface="Arial Black" panose="020B0A04020102020204" pitchFamily="34" charset="0"/>
              </a:rPr>
              <a:t>INSIGHTS:</a:t>
            </a:r>
          </a:p>
          <a:p>
            <a:endParaRPr lang="en-IN" b="1" u="sng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the year of 2021 No. of unique product increase as compare to 2020.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89 New unique product introduce by </a:t>
            </a:r>
            <a:r>
              <a:rPr lang="en-IN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Atliq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Hardware in 2021.</a:t>
            </a:r>
          </a:p>
        </p:txBody>
      </p:sp>
    </p:spTree>
    <p:extLst>
      <p:ext uri="{BB962C8B-B14F-4D97-AF65-F5344CB8AC3E}">
        <p14:creationId xmlns:p14="http://schemas.microsoft.com/office/powerpoint/2010/main" val="310991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1" y="175846"/>
            <a:ext cx="6523891" cy="518746"/>
          </a:xfrm>
        </p:spPr>
        <p:txBody>
          <a:bodyPr>
            <a:normAutofit/>
          </a:bodyPr>
          <a:lstStyle/>
          <a:p>
            <a:r>
              <a:rPr lang="en-IN" sz="2000" u="sng" dirty="0" smtClean="0">
                <a:latin typeface="Arial Black" panose="020B0A04020102020204" pitchFamily="34" charset="0"/>
              </a:rPr>
              <a:t>Number of Unique Product in Each Segment</a:t>
            </a:r>
            <a:endParaRPr lang="en-IN" sz="2000" u="sng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4736" y="1292471"/>
            <a:ext cx="9267092" cy="15474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Provide a report with all the unique product counts for each segment and sort them in descending order of product counts. The final output contains 2 fields, </a:t>
            </a:r>
            <a:endParaRPr lang="en-US" sz="1900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segment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product_count</a:t>
            </a:r>
            <a:endParaRPr lang="en-IN" sz="19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-17585"/>
            <a:ext cx="2955195" cy="10638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75947" y="923193"/>
            <a:ext cx="1383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Question 3</a:t>
            </a:r>
            <a:r>
              <a:rPr lang="en-IN" b="1" dirty="0" smtClean="0"/>
              <a:t>: </a:t>
            </a:r>
            <a:endParaRPr lang="en-IN" b="1" dirty="0"/>
          </a:p>
          <a:p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975947" y="2998182"/>
            <a:ext cx="1116624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900" b="1" dirty="0" smtClean="0"/>
              <a:t>Output</a:t>
            </a:r>
            <a:r>
              <a:rPr lang="en-IN" b="1" dirty="0" smtClean="0"/>
              <a:t>: </a:t>
            </a:r>
            <a:endParaRPr lang="en-IN" b="1" dirty="0"/>
          </a:p>
          <a:p>
            <a:endParaRPr lang="en-IN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0" t="39782" r="69318" b="40793"/>
          <a:stretch/>
        </p:blipFill>
        <p:spPr>
          <a:xfrm>
            <a:off x="2092571" y="3081615"/>
            <a:ext cx="2924665" cy="237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0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8852" y="0"/>
            <a:ext cx="9601200" cy="738554"/>
          </a:xfrm>
        </p:spPr>
        <p:txBody>
          <a:bodyPr>
            <a:normAutofit/>
          </a:bodyPr>
          <a:lstStyle/>
          <a:p>
            <a:r>
              <a:rPr lang="en-US" sz="3200" u="sng" dirty="0">
                <a:latin typeface="Arial Black" panose="020B0A04020102020204" pitchFamily="34" charset="0"/>
              </a:rPr>
              <a:t>Conversion of Output to Visual </a:t>
            </a:r>
            <a:endParaRPr lang="en-IN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455" y="1181102"/>
            <a:ext cx="6732106" cy="3893266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0"/>
            <a:ext cx="2955195" cy="10638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84651" y="5103674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u="sng" dirty="0">
                <a:latin typeface="Arial Black" panose="020B0A04020102020204" pitchFamily="34" charset="0"/>
              </a:rPr>
              <a:t>INSIGHTS:</a:t>
            </a:r>
          </a:p>
          <a:p>
            <a:endParaRPr lang="en-IN" b="1" u="sng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Based on output result we can see segment Notebook Has maximum Unique Product.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Networking Segment number of unique product is minimum.</a:t>
            </a:r>
          </a:p>
        </p:txBody>
      </p:sp>
    </p:spTree>
    <p:extLst>
      <p:ext uri="{BB962C8B-B14F-4D97-AF65-F5344CB8AC3E}">
        <p14:creationId xmlns:p14="http://schemas.microsoft.com/office/powerpoint/2010/main" val="295157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270" y="162658"/>
            <a:ext cx="8212015" cy="562708"/>
          </a:xfrm>
        </p:spPr>
        <p:txBody>
          <a:bodyPr>
            <a:normAutofit/>
          </a:bodyPr>
          <a:lstStyle/>
          <a:p>
            <a:r>
              <a:rPr lang="en-IN" sz="2000" u="sng" dirty="0" smtClean="0">
                <a:latin typeface="Arial Black" panose="020B0A04020102020204" pitchFamily="34" charset="0"/>
              </a:rPr>
              <a:t>Segment wise increment in unique product 2020 vs 2021</a:t>
            </a:r>
            <a:endParaRPr lang="en-IN" sz="2000" u="sng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3201" y="1248507"/>
            <a:ext cx="9601200" cy="207498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Follow-up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Which segment had the most increase in unique products in 2021 vs 2020? The final output contains these fields, </a:t>
            </a:r>
            <a:endParaRPr lang="en-US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segment 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product_count_2020 </a:t>
            </a:r>
            <a:endParaRPr lang="en-US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product_count_2021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difference 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4" y="-35170"/>
            <a:ext cx="2955195" cy="106387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5270" y="793458"/>
            <a:ext cx="14360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/>
              <a:t>Question </a:t>
            </a:r>
            <a:r>
              <a:rPr lang="en-IN" b="1" dirty="0" smtClean="0"/>
              <a:t>4: </a:t>
            </a:r>
            <a:endParaRPr lang="en-IN" b="1" dirty="0"/>
          </a:p>
          <a:p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835270" y="3323492"/>
            <a:ext cx="16207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/>
              <a:t>Output: </a:t>
            </a:r>
            <a:endParaRPr lang="en-IN" b="1" dirty="0"/>
          </a:p>
          <a:p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5" t="39316" r="55944" b="41259"/>
          <a:stretch/>
        </p:blipFill>
        <p:spPr>
          <a:xfrm>
            <a:off x="1192332" y="3699410"/>
            <a:ext cx="4810780" cy="19716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1715"/>
            <a:ext cx="1046285" cy="104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692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71af3243-3dd4-4a8d-8c0d-dd76da1f02a5"/>
    <ds:schemaRef ds:uri="http://purl.org/dc/elements/1.1/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purl.org/dc/terms/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994</Words>
  <Application>Microsoft Office PowerPoint</Application>
  <PresentationFormat>Widescreen</PresentationFormat>
  <Paragraphs>127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Aparajita</vt:lpstr>
      <vt:lpstr>Arial</vt:lpstr>
      <vt:lpstr>Arial Black</vt:lpstr>
      <vt:lpstr>Bahnschrift SemiBold</vt:lpstr>
      <vt:lpstr>Calibri</vt:lpstr>
      <vt:lpstr>Franklin Gothic Book</vt:lpstr>
      <vt:lpstr>Crop</vt:lpstr>
      <vt:lpstr>Consumer Goods Ad_hoc insight</vt:lpstr>
      <vt:lpstr>Atliq Hardware</vt:lpstr>
      <vt:lpstr>List of Market of Atliq Exlusive in APAC Region</vt:lpstr>
      <vt:lpstr>Conversion of Output to Visual </vt:lpstr>
      <vt:lpstr>Percentage of Unique product increase in 2021 over 2020</vt:lpstr>
      <vt:lpstr>Conversion of Output to Visual </vt:lpstr>
      <vt:lpstr>Number of Unique Product in Each Segment</vt:lpstr>
      <vt:lpstr>Conversion of Output to Visual </vt:lpstr>
      <vt:lpstr>Segment wise increment in unique product 2020 vs 2021</vt:lpstr>
      <vt:lpstr>Conversion of Output to Visual </vt:lpstr>
      <vt:lpstr>Products With Highest &amp; Lowest Manufacturing Cost</vt:lpstr>
      <vt:lpstr>Conversion of Output to Visual </vt:lpstr>
      <vt:lpstr>Top 5 customer with average high pre_invoice_discount_pct in 2021 and the Indian market.</vt:lpstr>
      <vt:lpstr>PowerPoint Presentation</vt:lpstr>
      <vt:lpstr>Gross sales amount for the customer of “Atliq Exclusive” for each month.</vt:lpstr>
      <vt:lpstr>PowerPoint Presentation</vt:lpstr>
      <vt:lpstr>PowerPoint Presentation</vt:lpstr>
      <vt:lpstr>PowerPoint Presentation</vt:lpstr>
      <vt:lpstr>Final Report</vt:lpstr>
      <vt:lpstr>Thankyou   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2023-03-01T11:11:05Z</dcterms:created>
  <dcterms:modified xsi:type="dcterms:W3CDTF">2023-03-03T12:58:55Z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